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62" r:id="rId2"/>
    <p:sldId id="261" r:id="rId3"/>
    <p:sldId id="260" r:id="rId4"/>
    <p:sldId id="256" r:id="rId5"/>
    <p:sldId id="257" r:id="rId6"/>
    <p:sldId id="258" r:id="rId7"/>
    <p:sldId id="263" r:id="rId8"/>
    <p:sldId id="25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4" autoAdjust="0"/>
  </p:normalViewPr>
  <p:slideViewPr>
    <p:cSldViewPr>
      <p:cViewPr varScale="1">
        <p:scale>
          <a:sx n="86" d="100"/>
          <a:sy n="86"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8F25A9-8739-481D-BAEE-B4DE237D57C0}" type="datetimeFigureOut">
              <a:rPr lang="en-US" smtClean="0"/>
              <a:pPr/>
              <a:t>7/30/2011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B455F9-3199-468F-9F2C-8D26983EAC7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Stephanie</a:t>
            </a:r>
            <a:endParaRPr lang="en-US"/>
          </a:p>
        </p:txBody>
      </p:sp>
      <p:sp>
        <p:nvSpPr>
          <p:cNvPr id="4" name="Slide Number Placeholder 3"/>
          <p:cNvSpPr>
            <a:spLocks noGrp="1"/>
          </p:cNvSpPr>
          <p:nvPr>
            <p:ph type="sldNum" sz="quarter" idx="10"/>
          </p:nvPr>
        </p:nvSpPr>
        <p:spPr/>
        <p:txBody>
          <a:bodyPr/>
          <a:lstStyle/>
          <a:p>
            <a:fld id="{B0B455F9-3199-468F-9F2C-8D26983EAC7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Stephanie</a:t>
            </a:r>
            <a:endParaRPr lang="en-US" dirty="0"/>
          </a:p>
        </p:txBody>
      </p:sp>
      <p:sp>
        <p:nvSpPr>
          <p:cNvPr id="4" name="Slide Number Placeholder 3"/>
          <p:cNvSpPr>
            <a:spLocks noGrp="1"/>
          </p:cNvSpPr>
          <p:nvPr>
            <p:ph type="sldNum" sz="quarter" idx="10"/>
          </p:nvPr>
        </p:nvSpPr>
        <p:spPr/>
        <p:txBody>
          <a:bodyPr/>
          <a:lstStyle/>
          <a:p>
            <a:fld id="{B0B455F9-3199-468F-9F2C-8D26983EAC7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Stephanie</a:t>
            </a:r>
            <a:endParaRPr lang="en-US" dirty="0"/>
          </a:p>
        </p:txBody>
      </p:sp>
      <p:sp>
        <p:nvSpPr>
          <p:cNvPr id="4" name="Slide Number Placeholder 3"/>
          <p:cNvSpPr>
            <a:spLocks noGrp="1"/>
          </p:cNvSpPr>
          <p:nvPr>
            <p:ph type="sldNum" sz="quarter" idx="10"/>
          </p:nvPr>
        </p:nvSpPr>
        <p:spPr/>
        <p:txBody>
          <a:bodyPr/>
          <a:lstStyle/>
          <a:p>
            <a:fld id="{B0B455F9-3199-468F-9F2C-8D26983EAC7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Stephanie</a:t>
            </a:r>
            <a:endParaRPr lang="en-US" dirty="0"/>
          </a:p>
        </p:txBody>
      </p:sp>
      <p:sp>
        <p:nvSpPr>
          <p:cNvPr id="4" name="Slide Number Placeholder 3"/>
          <p:cNvSpPr>
            <a:spLocks noGrp="1"/>
          </p:cNvSpPr>
          <p:nvPr>
            <p:ph type="sldNum" sz="quarter" idx="10"/>
          </p:nvPr>
        </p:nvSpPr>
        <p:spPr/>
        <p:txBody>
          <a:bodyPr/>
          <a:lstStyle/>
          <a:p>
            <a:fld id="{B0B455F9-3199-468F-9F2C-8D26983EAC7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Mason</a:t>
            </a:r>
            <a:endParaRPr lang="en-US" dirty="0"/>
          </a:p>
        </p:txBody>
      </p:sp>
      <p:sp>
        <p:nvSpPr>
          <p:cNvPr id="4" name="Slide Number Placeholder 3"/>
          <p:cNvSpPr>
            <a:spLocks noGrp="1"/>
          </p:cNvSpPr>
          <p:nvPr>
            <p:ph type="sldNum" sz="quarter" idx="10"/>
          </p:nvPr>
        </p:nvSpPr>
        <p:spPr/>
        <p:txBody>
          <a:bodyPr/>
          <a:lstStyle/>
          <a:p>
            <a:fld id="{B0B455F9-3199-468F-9F2C-8D26983EAC74}"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Izzy</a:t>
            </a:r>
            <a:endParaRPr lang="en-US" dirty="0"/>
          </a:p>
        </p:txBody>
      </p:sp>
      <p:sp>
        <p:nvSpPr>
          <p:cNvPr id="4" name="Slide Number Placeholder 3"/>
          <p:cNvSpPr>
            <a:spLocks noGrp="1"/>
          </p:cNvSpPr>
          <p:nvPr>
            <p:ph type="sldNum" sz="quarter" idx="10"/>
          </p:nvPr>
        </p:nvSpPr>
        <p:spPr/>
        <p:txBody>
          <a:bodyPr/>
          <a:lstStyle/>
          <a:p>
            <a:fld id="{B0B455F9-3199-468F-9F2C-8D26983EAC74}"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Francisca </a:t>
            </a:r>
            <a:endParaRPr lang="en-US" dirty="0"/>
          </a:p>
        </p:txBody>
      </p:sp>
      <p:sp>
        <p:nvSpPr>
          <p:cNvPr id="4" name="Slide Number Placeholder 3"/>
          <p:cNvSpPr>
            <a:spLocks noGrp="1"/>
          </p:cNvSpPr>
          <p:nvPr>
            <p:ph type="sldNum" sz="quarter" idx="10"/>
          </p:nvPr>
        </p:nvSpPr>
        <p:spPr/>
        <p:txBody>
          <a:bodyPr/>
          <a:lstStyle/>
          <a:p>
            <a:fld id="{B0B455F9-3199-468F-9F2C-8D26983EAC74}"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Michael</a:t>
            </a:r>
            <a:endParaRPr lang="en-US" dirty="0"/>
          </a:p>
        </p:txBody>
      </p:sp>
      <p:sp>
        <p:nvSpPr>
          <p:cNvPr id="4" name="Slide Number Placeholder 3"/>
          <p:cNvSpPr>
            <a:spLocks noGrp="1"/>
          </p:cNvSpPr>
          <p:nvPr>
            <p:ph type="sldNum" sz="quarter" idx="10"/>
          </p:nvPr>
        </p:nvSpPr>
        <p:spPr/>
        <p:txBody>
          <a:bodyPr/>
          <a:lstStyle/>
          <a:p>
            <a:fld id="{B0B455F9-3199-468F-9F2C-8D26983EAC74}"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F84A0922-F9E3-4FEF-84EF-78AF20C57EE5}" type="datetimeFigureOut">
              <a:rPr lang="en-US" smtClean="0"/>
              <a:pPr/>
              <a:t>7/30/2011</a:t>
            </a:fld>
            <a:endParaRPr lang="en-US"/>
          </a:p>
        </p:txBody>
      </p:sp>
      <p:sp>
        <p:nvSpPr>
          <p:cNvPr id="16" name="Slide Number Placeholder 15"/>
          <p:cNvSpPr>
            <a:spLocks noGrp="1"/>
          </p:cNvSpPr>
          <p:nvPr>
            <p:ph type="sldNum" sz="quarter" idx="11"/>
          </p:nvPr>
        </p:nvSpPr>
        <p:spPr/>
        <p:txBody>
          <a:bodyPr/>
          <a:lstStyle/>
          <a:p>
            <a:fld id="{FF5D208D-0591-4F8C-8262-99E98E95C937}"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4A0922-F9E3-4FEF-84EF-78AF20C57EE5}" type="datetimeFigureOut">
              <a:rPr lang="en-US" smtClean="0"/>
              <a:pPr/>
              <a:t>7/30/2011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5D208D-0591-4F8C-8262-99E98E95C93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4A0922-F9E3-4FEF-84EF-78AF20C57EE5}" type="datetimeFigureOut">
              <a:rPr lang="en-US" smtClean="0"/>
              <a:pPr/>
              <a:t>7/30/2011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5D208D-0591-4F8C-8262-99E98E95C93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F84A0922-F9E3-4FEF-84EF-78AF20C57EE5}" type="datetimeFigureOut">
              <a:rPr lang="en-US" smtClean="0"/>
              <a:pPr/>
              <a:t>7/30/2011</a:t>
            </a:fld>
            <a:endParaRPr lang="en-US"/>
          </a:p>
        </p:txBody>
      </p:sp>
      <p:sp>
        <p:nvSpPr>
          <p:cNvPr id="15" name="Slide Number Placeholder 14"/>
          <p:cNvSpPr>
            <a:spLocks noGrp="1"/>
          </p:cNvSpPr>
          <p:nvPr>
            <p:ph type="sldNum" sz="quarter" idx="15"/>
          </p:nvPr>
        </p:nvSpPr>
        <p:spPr/>
        <p:txBody>
          <a:bodyPr/>
          <a:lstStyle>
            <a:lvl1pPr algn="ctr">
              <a:defRPr/>
            </a:lvl1pPr>
          </a:lstStyle>
          <a:p>
            <a:fld id="{FF5D208D-0591-4F8C-8262-99E98E95C937}"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84A0922-F9E3-4FEF-84EF-78AF20C57EE5}" type="datetimeFigureOut">
              <a:rPr lang="en-US" smtClean="0"/>
              <a:pPr/>
              <a:t>7/30/2011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5D208D-0591-4F8C-8262-99E98E95C937}"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84A0922-F9E3-4FEF-84EF-78AF20C57EE5}" type="datetimeFigureOut">
              <a:rPr lang="en-US" smtClean="0"/>
              <a:pPr/>
              <a:t>7/30/2011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5D208D-0591-4F8C-8262-99E98E95C937}"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FF5D208D-0591-4F8C-8262-99E98E95C937}"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F84A0922-F9E3-4FEF-84EF-78AF20C57EE5}" type="datetimeFigureOut">
              <a:rPr lang="en-US" smtClean="0"/>
              <a:pPr/>
              <a:t>7/30/2011</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84A0922-F9E3-4FEF-84EF-78AF20C57EE5}" type="datetimeFigureOut">
              <a:rPr lang="en-US" smtClean="0"/>
              <a:pPr/>
              <a:t>7/30/2011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5D208D-0591-4F8C-8262-99E98E95C937}"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0922-F9E3-4FEF-84EF-78AF20C57EE5}" type="datetimeFigureOut">
              <a:rPr lang="en-US" smtClean="0"/>
              <a:pPr/>
              <a:t>7/30/2011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5D208D-0591-4F8C-8262-99E98E95C93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F84A0922-F9E3-4FEF-84EF-78AF20C57EE5}" type="datetimeFigureOut">
              <a:rPr lang="en-US" smtClean="0"/>
              <a:pPr/>
              <a:t>7/30/2011</a:t>
            </a:fld>
            <a:endParaRPr lang="en-US"/>
          </a:p>
        </p:txBody>
      </p:sp>
      <p:sp>
        <p:nvSpPr>
          <p:cNvPr id="9" name="Slide Number Placeholder 8"/>
          <p:cNvSpPr>
            <a:spLocks noGrp="1"/>
          </p:cNvSpPr>
          <p:nvPr>
            <p:ph type="sldNum" sz="quarter" idx="15"/>
          </p:nvPr>
        </p:nvSpPr>
        <p:spPr/>
        <p:txBody>
          <a:bodyPr/>
          <a:lstStyle/>
          <a:p>
            <a:fld id="{FF5D208D-0591-4F8C-8262-99E98E95C937}"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F84A0922-F9E3-4FEF-84EF-78AF20C57EE5}" type="datetimeFigureOut">
              <a:rPr lang="en-US" smtClean="0"/>
              <a:pPr/>
              <a:t>7/30/2011</a:t>
            </a:fld>
            <a:endParaRPr lang="en-US"/>
          </a:p>
        </p:txBody>
      </p:sp>
      <p:sp>
        <p:nvSpPr>
          <p:cNvPr id="9" name="Slide Number Placeholder 8"/>
          <p:cNvSpPr>
            <a:spLocks noGrp="1"/>
          </p:cNvSpPr>
          <p:nvPr>
            <p:ph type="sldNum" sz="quarter" idx="11"/>
          </p:nvPr>
        </p:nvSpPr>
        <p:spPr/>
        <p:txBody>
          <a:bodyPr/>
          <a:lstStyle/>
          <a:p>
            <a:fld id="{FF5D208D-0591-4F8C-8262-99E98E95C937}"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F84A0922-F9E3-4FEF-84EF-78AF20C57EE5}" type="datetimeFigureOut">
              <a:rPr lang="en-US" smtClean="0"/>
              <a:pPr/>
              <a:t>7/30/2011</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FF5D208D-0591-4F8C-8262-99E98E95C937}"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6.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www.uwec.edu/jolhm/eh2/molnar/images/bangladesh%20map.gif"/>
          <p:cNvPicPr>
            <a:picLocks noChangeAspect="1" noChangeArrowheads="1"/>
          </p:cNvPicPr>
          <p:nvPr/>
        </p:nvPicPr>
        <p:blipFill>
          <a:blip r:embed="rId3" cstate="print"/>
          <a:srcRect/>
          <a:stretch>
            <a:fillRect/>
          </a:stretch>
        </p:blipFill>
        <p:spPr bwMode="auto">
          <a:xfrm>
            <a:off x="2209800" y="609600"/>
            <a:ext cx="4248836" cy="5334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8" name="Picture 6" descr="http://ts4.mm.bing.net/images/thumbnail.aspx?q=1031841057475&amp;id=357b0c605aa67a9e92375debbb8bb4d8&amp;url=http%3a%2f%2fphotography.nationalgeographic.com%2fstaticfiles%2fNGS%2fShared%2fStaticFiles%2fPhotography%2fImages%2fPOD%2fb%2fbangladesh-cow-481347-sw.jpg"/>
          <p:cNvPicPr>
            <a:picLocks noChangeAspect="1" noChangeArrowheads="1"/>
          </p:cNvPicPr>
          <p:nvPr/>
        </p:nvPicPr>
        <p:blipFill>
          <a:blip r:embed="rId3" cstate="print"/>
          <a:srcRect/>
          <a:stretch>
            <a:fillRect/>
          </a:stretch>
        </p:blipFill>
        <p:spPr bwMode="auto">
          <a:xfrm>
            <a:off x="533400" y="533400"/>
            <a:ext cx="4572000" cy="3429000"/>
          </a:xfrm>
          <a:prstGeom prst="rect">
            <a:avLst/>
          </a:prstGeom>
          <a:noFill/>
        </p:spPr>
      </p:pic>
      <p:pic>
        <p:nvPicPr>
          <p:cNvPr id="18440" name="Picture 8" descr="http://www.panoramabangladesh.com/bigphotos/flowers_252_1142.jpg"/>
          <p:cNvPicPr>
            <a:picLocks noChangeAspect="1" noChangeArrowheads="1"/>
          </p:cNvPicPr>
          <p:nvPr/>
        </p:nvPicPr>
        <p:blipFill>
          <a:blip r:embed="rId4" cstate="print"/>
          <a:srcRect/>
          <a:stretch>
            <a:fillRect/>
          </a:stretch>
        </p:blipFill>
        <p:spPr bwMode="auto">
          <a:xfrm>
            <a:off x="4343400" y="3429000"/>
            <a:ext cx="4214694" cy="2819400"/>
          </a:xfrm>
          <a:prstGeom prst="rect">
            <a:avLst/>
          </a:prstGeom>
          <a:noFill/>
        </p:spPr>
      </p:pic>
      <p:sp>
        <p:nvSpPr>
          <p:cNvPr id="9" name="TextBox 8"/>
          <p:cNvSpPr txBox="1"/>
          <p:nvPr/>
        </p:nvSpPr>
        <p:spPr>
          <a:xfrm>
            <a:off x="1371600" y="5638800"/>
            <a:ext cx="2819400" cy="577081"/>
          </a:xfrm>
          <a:prstGeom prst="rect">
            <a:avLst/>
          </a:prstGeom>
          <a:noFill/>
        </p:spPr>
        <p:txBody>
          <a:bodyPr wrap="square" rtlCol="0">
            <a:spAutoFit/>
          </a:bodyPr>
          <a:lstStyle/>
          <a:p>
            <a:r>
              <a:rPr lang="en-US" sz="1050" dirty="0" smtClean="0"/>
              <a:t>Note. Picture  from Panorama Bangladesh. Retrieved July 12, 2011, from </a:t>
            </a:r>
            <a:r>
              <a:rPr lang="en-US" sz="1050" b="1" dirty="0" smtClean="0"/>
              <a:t>PanoramaBangladesh.com</a:t>
            </a:r>
            <a:r>
              <a:rPr lang="en-US" sz="1050" dirty="0" smtClean="0"/>
              <a:t>.</a:t>
            </a:r>
            <a:endParaRPr lang="en-US" sz="1050" dirty="0"/>
          </a:p>
        </p:txBody>
      </p:sp>
      <p:sp>
        <p:nvSpPr>
          <p:cNvPr id="10" name="TextBox 9"/>
          <p:cNvSpPr txBox="1"/>
          <p:nvPr/>
        </p:nvSpPr>
        <p:spPr>
          <a:xfrm>
            <a:off x="381000" y="4038600"/>
            <a:ext cx="2819400" cy="577081"/>
          </a:xfrm>
          <a:prstGeom prst="rect">
            <a:avLst/>
          </a:prstGeom>
          <a:noFill/>
        </p:spPr>
        <p:txBody>
          <a:bodyPr wrap="square" rtlCol="0">
            <a:spAutoFit/>
          </a:bodyPr>
          <a:lstStyle/>
          <a:p>
            <a:r>
              <a:rPr lang="en-US" sz="1050" dirty="0" smtClean="0"/>
              <a:t>Note. Picture  from National Geographic. Retrieved July 12, 2011, from © 1996-2009 National Geographic Society</a:t>
            </a: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t1.gstatic.com/images?q=tbn:ANd9GcSW4z_JcMSx3pcBFjkc9bx5nwklB3SCUlEZAsw44HcIMWLYjqiGHA"/>
          <p:cNvPicPr>
            <a:picLocks noChangeAspect="1" noChangeArrowheads="1"/>
          </p:cNvPicPr>
          <p:nvPr/>
        </p:nvPicPr>
        <p:blipFill>
          <a:blip r:embed="rId3" cstate="print"/>
          <a:srcRect/>
          <a:stretch>
            <a:fillRect/>
          </a:stretch>
        </p:blipFill>
        <p:spPr bwMode="auto">
          <a:xfrm>
            <a:off x="457200" y="304800"/>
            <a:ext cx="4351309" cy="2895600"/>
          </a:xfrm>
          <a:prstGeom prst="rect">
            <a:avLst/>
          </a:prstGeom>
          <a:noFill/>
        </p:spPr>
      </p:pic>
      <p:sp>
        <p:nvSpPr>
          <p:cNvPr id="13" name="TextBox 12"/>
          <p:cNvSpPr txBox="1"/>
          <p:nvPr/>
        </p:nvSpPr>
        <p:spPr>
          <a:xfrm>
            <a:off x="4876800" y="685800"/>
            <a:ext cx="2819400" cy="738664"/>
          </a:xfrm>
          <a:prstGeom prst="rect">
            <a:avLst/>
          </a:prstGeom>
          <a:noFill/>
        </p:spPr>
        <p:txBody>
          <a:bodyPr wrap="square" rtlCol="0">
            <a:spAutoFit/>
          </a:bodyPr>
          <a:lstStyle/>
          <a:p>
            <a:r>
              <a:rPr lang="en-US" sz="1050" dirty="0" smtClean="0"/>
              <a:t>Note. Picture  from Save the Children. Retrieved July 12, 2011, from http://www.savethechildren.org.uk/en/hunger_how-we-tackle-hunger.htm</a:t>
            </a:r>
            <a:endParaRPr lang="en-US" sz="1050" dirty="0"/>
          </a:p>
        </p:txBody>
      </p:sp>
      <p:pic>
        <p:nvPicPr>
          <p:cNvPr id="1028" name="Picture 4" descr="http://t0.gstatic.com/images?q=tbn:ANd9GcQGjukCcQN8K_mBnQpSQoYYDsuej9jxHN55lywnoDZkOU5OH8ls&amp;t=1"/>
          <p:cNvPicPr>
            <a:picLocks noChangeAspect="1" noChangeArrowheads="1"/>
          </p:cNvPicPr>
          <p:nvPr/>
        </p:nvPicPr>
        <p:blipFill>
          <a:blip r:embed="rId4" cstate="print"/>
          <a:srcRect/>
          <a:stretch>
            <a:fillRect/>
          </a:stretch>
        </p:blipFill>
        <p:spPr bwMode="auto">
          <a:xfrm>
            <a:off x="1447800" y="3505200"/>
            <a:ext cx="2133600" cy="2844802"/>
          </a:xfrm>
          <a:prstGeom prst="rect">
            <a:avLst/>
          </a:prstGeom>
          <a:noFill/>
        </p:spPr>
      </p:pic>
      <p:sp>
        <p:nvSpPr>
          <p:cNvPr id="15" name="TextBox 14"/>
          <p:cNvSpPr txBox="1"/>
          <p:nvPr/>
        </p:nvSpPr>
        <p:spPr>
          <a:xfrm>
            <a:off x="5867400" y="4267200"/>
            <a:ext cx="2819400" cy="415498"/>
          </a:xfrm>
          <a:prstGeom prst="rect">
            <a:avLst/>
          </a:prstGeom>
          <a:noFill/>
        </p:spPr>
        <p:txBody>
          <a:bodyPr wrap="square" rtlCol="0">
            <a:spAutoFit/>
          </a:bodyPr>
          <a:lstStyle/>
          <a:p>
            <a:r>
              <a:rPr lang="en-US" sz="1050" dirty="0" smtClean="0"/>
              <a:t>Note. Picture  from Sponsor A Child July 12, 2011, from http://www.worldvision.org</a:t>
            </a:r>
            <a:endParaRPr lang="en-US" sz="1050" dirty="0"/>
          </a:p>
        </p:txBody>
      </p:sp>
      <p:pic>
        <p:nvPicPr>
          <p:cNvPr id="16" name="Picture 2" descr="http://www.marxist.com/images/stories/foodcrisis/malnutrition2.jpg"/>
          <p:cNvPicPr>
            <a:picLocks noChangeAspect="1" noChangeArrowheads="1"/>
          </p:cNvPicPr>
          <p:nvPr/>
        </p:nvPicPr>
        <p:blipFill>
          <a:blip r:embed="rId5" cstate="print"/>
          <a:srcRect/>
          <a:stretch>
            <a:fillRect/>
          </a:stretch>
        </p:blipFill>
        <p:spPr bwMode="auto">
          <a:xfrm>
            <a:off x="5486400" y="1676400"/>
            <a:ext cx="3276600" cy="2457451"/>
          </a:xfrm>
          <a:prstGeom prst="rect">
            <a:avLst/>
          </a:prstGeom>
          <a:noFill/>
        </p:spPr>
      </p:pic>
      <p:sp>
        <p:nvSpPr>
          <p:cNvPr id="17" name="TextBox 16"/>
          <p:cNvSpPr txBox="1"/>
          <p:nvPr/>
        </p:nvSpPr>
        <p:spPr>
          <a:xfrm>
            <a:off x="3657600" y="5715000"/>
            <a:ext cx="2819400" cy="577081"/>
          </a:xfrm>
          <a:prstGeom prst="rect">
            <a:avLst/>
          </a:prstGeom>
          <a:noFill/>
        </p:spPr>
        <p:txBody>
          <a:bodyPr wrap="square" rtlCol="0">
            <a:spAutoFit/>
          </a:bodyPr>
          <a:lstStyle/>
          <a:p>
            <a:r>
              <a:rPr lang="en-US" sz="1050" dirty="0" smtClean="0"/>
              <a:t>Note. Picture  from In Defense of Marxism. Retrieved July 12, 2011, from http://www.marxist.com</a:t>
            </a:r>
            <a:endParaRPr lang="en-US"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b="1" dirty="0" smtClean="0"/>
              <a:t>All of us must join together in this effort, not just because it is right, but because by providing assistance to those countries most in need, we will provide new markets, we will drive the growth of the future that lifts all of us up."</a:t>
            </a:r>
            <a:br>
              <a:rPr lang="en-US" b="1" dirty="0" smtClean="0"/>
            </a:br>
            <a:r>
              <a:rPr lang="en-US" b="1" i="1" dirty="0" smtClean="0"/>
              <a:t>— President </a:t>
            </a:r>
            <a:r>
              <a:rPr lang="en-US" b="1" i="1" dirty="0" err="1" smtClean="0"/>
              <a:t>Barack</a:t>
            </a:r>
            <a:r>
              <a:rPr lang="en-US" b="1" i="1" dirty="0" smtClean="0"/>
              <a:t> </a:t>
            </a:r>
            <a:r>
              <a:rPr lang="en-US" b="1" i="1" dirty="0" err="1" smtClean="0"/>
              <a:t>Obama</a:t>
            </a:r>
            <a:endParaRPr lang="en-US" dirty="0" smtClean="0"/>
          </a:p>
          <a:p>
            <a:endParaRPr lang="en-US" dirty="0"/>
          </a:p>
        </p:txBody>
      </p:sp>
      <p:pic>
        <p:nvPicPr>
          <p:cNvPr id="4" name="Picture 3" descr="Feed The Future"/>
          <p:cNvPicPr/>
          <p:nvPr/>
        </p:nvPicPr>
        <p:blipFill>
          <a:blip r:embed="rId3" cstate="print"/>
          <a:srcRect/>
          <a:stretch>
            <a:fillRect/>
          </a:stretch>
        </p:blipFill>
        <p:spPr bwMode="auto">
          <a:xfrm>
            <a:off x="1676400" y="1295400"/>
            <a:ext cx="5943600" cy="1201305"/>
          </a:xfrm>
          <a:prstGeom prst="rect">
            <a:avLst/>
          </a:prstGeom>
          <a:noFill/>
          <a:ln w="9525">
            <a:noFill/>
            <a:miter lim="800000"/>
            <a:headEnd/>
            <a:tailEnd/>
          </a:ln>
        </p:spPr>
      </p:pic>
      <p:sp>
        <p:nvSpPr>
          <p:cNvPr id="2" name="Title 1"/>
          <p:cNvSpPr>
            <a:spLocks noGrp="1"/>
          </p:cNvSpPr>
          <p:nvPr>
            <p:ph type="ctrTitle"/>
          </p:nvPr>
        </p:nvSpPr>
        <p:spPr>
          <a:xfrm rot="20159315">
            <a:off x="494028" y="817429"/>
            <a:ext cx="3355346" cy="894552"/>
          </a:xfrm>
        </p:spPr>
        <p:txBody>
          <a:bodyPr/>
          <a:lstStyle/>
          <a:p>
            <a:r>
              <a:rPr b="1" spc="0" dirty="0" smtClean="0">
                <a:ln w="12700">
                  <a:solidFill>
                    <a:schemeClr val="bg1"/>
                  </a:solidFill>
                  <a:prstDash val="solid"/>
                </a:ln>
                <a:solidFill>
                  <a:schemeClr val="bg1"/>
                </a:solidFill>
                <a:effectLst>
                  <a:outerShdw blurRad="41275" dist="20320" dir="1800000" algn="tl" rotWithShape="0">
                    <a:srgbClr val="000000">
                      <a:alpha val="40000"/>
                    </a:srgbClr>
                  </a:outerShdw>
                </a:effectLst>
              </a:rPr>
              <a:t>Feed</a:t>
            </a:r>
            <a:endParaRPr lang="en-US" b="1" spc="0" dirty="0">
              <a:ln w="12700">
                <a:solidFill>
                  <a:schemeClr val="bg1"/>
                </a:solidFill>
                <a:prstDash val="solid"/>
              </a:ln>
              <a:solidFill>
                <a:schemeClr val="bg1"/>
              </a:solidFill>
              <a:effectLst>
                <a:outerShdw blurRad="41275" dist="20320" dir="1800000" algn="tl" rotWithShape="0">
                  <a:srgbClr val="000000">
                    <a:alpha val="40000"/>
                  </a:srgbClr>
                </a:outerShdw>
              </a:effectLst>
            </a:endParaRPr>
          </a:p>
        </p:txBody>
      </p:sp>
      <p:cxnSp>
        <p:nvCxnSpPr>
          <p:cNvPr id="6" name="Straight Connector 5"/>
          <p:cNvCxnSpPr/>
          <p:nvPr/>
        </p:nvCxnSpPr>
        <p:spPr>
          <a:xfrm>
            <a:off x="2286000" y="1981200"/>
            <a:ext cx="9144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5181600" y="6096000"/>
            <a:ext cx="3886200" cy="830997"/>
          </a:xfrm>
          <a:prstGeom prst="rect">
            <a:avLst/>
          </a:prstGeom>
          <a:noFill/>
        </p:spPr>
        <p:txBody>
          <a:bodyPr wrap="square" rtlCol="0">
            <a:spAutoFit/>
          </a:bodyPr>
          <a:lstStyle/>
          <a:p>
            <a:r>
              <a:rPr lang="en-US" sz="1200" dirty="0" smtClean="0"/>
              <a:t>Note. Picture and quote adapted from the Feed The Future. Retrieved July 12, 2004, </a:t>
            </a:r>
            <a:r>
              <a:rPr lang="en-US" sz="1200" dirty="0"/>
              <a:t>http://www.feedthefuture.gov</a:t>
            </a:r>
          </a:p>
          <a:p>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descr="j0402208"/>
          <p:cNvPicPr>
            <a:picLocks noChangeAspect="1" noChangeArrowheads="1"/>
          </p:cNvPicPr>
          <p:nvPr/>
        </p:nvPicPr>
        <p:blipFill>
          <a:blip r:embed="rId3" cstate="print"/>
          <a:srcRect/>
          <a:stretch>
            <a:fillRect/>
          </a:stretch>
        </p:blipFill>
        <p:spPr bwMode="auto">
          <a:xfrm>
            <a:off x="457200" y="4800600"/>
            <a:ext cx="2133600" cy="1706880"/>
          </a:xfrm>
          <a:prstGeom prst="rect">
            <a:avLst/>
          </a:prstGeom>
          <a:noFill/>
        </p:spPr>
      </p:pic>
      <p:sp>
        <p:nvSpPr>
          <p:cNvPr id="2" name="Content Placeholder 1"/>
          <p:cNvSpPr>
            <a:spLocks noGrp="1"/>
          </p:cNvSpPr>
          <p:nvPr>
            <p:ph idx="1"/>
          </p:nvPr>
        </p:nvSpPr>
        <p:spPr>
          <a:xfrm>
            <a:off x="457200" y="2971800"/>
            <a:ext cx="8229600" cy="3124200"/>
          </a:xfrm>
        </p:spPr>
        <p:txBody>
          <a:bodyPr/>
          <a:lstStyle/>
          <a:p>
            <a:endParaRPr lang="en-US" dirty="0" smtClean="0"/>
          </a:p>
          <a:p>
            <a:r>
              <a:rPr lang="en-US" dirty="0" smtClean="0"/>
              <a:t>Running a pilot program called Feed </a:t>
            </a:r>
            <a:r>
              <a:rPr lang="en-US" dirty="0" err="1" smtClean="0"/>
              <a:t>Feed</a:t>
            </a:r>
            <a:r>
              <a:rPr lang="en-US" dirty="0" smtClean="0"/>
              <a:t> the Future</a:t>
            </a:r>
          </a:p>
          <a:p>
            <a:pPr lvl="1"/>
            <a:r>
              <a:rPr lang="en-US" dirty="0" smtClean="0"/>
              <a:t>We have compiled an offer than will allow you to run the FEED </a:t>
            </a:r>
            <a:r>
              <a:rPr lang="en-US" dirty="0" err="1" smtClean="0"/>
              <a:t>FEED</a:t>
            </a:r>
            <a:r>
              <a:rPr lang="en-US" dirty="0" smtClean="0"/>
              <a:t> THE FUTURE to benefit Bangladesh</a:t>
            </a:r>
          </a:p>
          <a:p>
            <a:pPr lvl="1">
              <a:buNone/>
            </a:pPr>
            <a:endParaRPr lang="en-US" dirty="0" smtClean="0"/>
          </a:p>
        </p:txBody>
      </p:sp>
      <p:sp>
        <p:nvSpPr>
          <p:cNvPr id="3" name="Title 2"/>
          <p:cNvSpPr>
            <a:spLocks noGrp="1"/>
          </p:cNvSpPr>
          <p:nvPr>
            <p:ph type="title"/>
          </p:nvPr>
        </p:nvSpPr>
        <p:spPr>
          <a:xfrm>
            <a:off x="381000" y="2133600"/>
            <a:ext cx="8229600" cy="1219200"/>
          </a:xfrm>
        </p:spPr>
        <p:txBody>
          <a:bodyPr/>
          <a:lstStyle/>
          <a:p>
            <a:r>
              <a:rPr smtClean="0"/>
              <a:t>How can the ASA make a differnce…</a:t>
            </a:r>
            <a:endParaRPr lang="en-US" dirty="0"/>
          </a:p>
        </p:txBody>
      </p:sp>
      <p:grpSp>
        <p:nvGrpSpPr>
          <p:cNvPr id="8" name="Group 7"/>
          <p:cNvGrpSpPr/>
          <p:nvPr/>
        </p:nvGrpSpPr>
        <p:grpSpPr>
          <a:xfrm>
            <a:off x="533400" y="530524"/>
            <a:ext cx="7125972" cy="1679276"/>
            <a:chOff x="341628" y="1198429"/>
            <a:chExt cx="7125972" cy="1679276"/>
          </a:xfrm>
        </p:grpSpPr>
        <p:pic>
          <p:nvPicPr>
            <p:cNvPr id="5" name="Picture 4" descr="Feed The Future"/>
            <p:cNvPicPr/>
            <p:nvPr/>
          </p:nvPicPr>
          <p:blipFill>
            <a:blip r:embed="rId4" cstate="print"/>
            <a:srcRect/>
            <a:stretch>
              <a:fillRect/>
            </a:stretch>
          </p:blipFill>
          <p:spPr bwMode="auto">
            <a:xfrm>
              <a:off x="1524000" y="1676400"/>
              <a:ext cx="5943600" cy="1201305"/>
            </a:xfrm>
            <a:prstGeom prst="rect">
              <a:avLst/>
            </a:prstGeom>
            <a:noFill/>
            <a:ln w="9525">
              <a:noFill/>
              <a:miter lim="800000"/>
              <a:headEnd/>
              <a:tailEnd/>
            </a:ln>
          </p:spPr>
        </p:pic>
        <p:sp>
          <p:nvSpPr>
            <p:cNvPr id="6" name="Title 1"/>
            <p:cNvSpPr txBox="1">
              <a:spLocks/>
            </p:cNvSpPr>
            <p:nvPr/>
          </p:nvSpPr>
          <p:spPr>
            <a:xfrm rot="20159315">
              <a:off x="341628" y="1198429"/>
              <a:ext cx="3355346" cy="894552"/>
            </a:xfrm>
            <a:prstGeom prst="rect">
              <a:avLst/>
            </a:prstGeom>
            <a:ln w="6350" cap="rnd">
              <a:noFill/>
            </a:ln>
          </p:spPr>
          <p:txBody>
            <a:bodyPr vert="horz" rtlCol="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200" b="1" i="0" u="none" strike="noStrike" kern="1200" cap="none" spc="0" normalizeH="0" baseline="0" noProof="0" smtClean="0">
                  <a:ln w="12700">
                    <a:solidFill>
                      <a:schemeClr val="bg1"/>
                    </a:solidFill>
                    <a:prstDash val="solid"/>
                  </a:ln>
                  <a:solidFill>
                    <a:schemeClr val="bg1"/>
                  </a:solidFill>
                  <a:effectLst>
                    <a:outerShdw blurRad="41275" dist="20320" dir="1800000" algn="tl" rotWithShape="0">
                      <a:srgbClr val="000000">
                        <a:alpha val="40000"/>
                      </a:srgbClr>
                    </a:outerShdw>
                  </a:effectLst>
                  <a:uLnTx/>
                  <a:uFillTx/>
                  <a:latin typeface="+mj-lt"/>
                  <a:ea typeface="+mj-ea"/>
                  <a:cs typeface="+mj-cs"/>
                </a:rPr>
                <a:t>Feed</a:t>
              </a:r>
              <a:endParaRPr kumimoji="0" lang="en-US" sz="4200" b="1" i="0" u="none" strike="noStrike" kern="1200" cap="none" spc="0" normalizeH="0" baseline="0" noProof="0" dirty="0">
                <a:ln w="12700">
                  <a:solidFill>
                    <a:schemeClr val="bg1"/>
                  </a:solidFill>
                  <a:prstDash val="solid"/>
                </a:ln>
                <a:solidFill>
                  <a:schemeClr val="bg1"/>
                </a:solidFill>
                <a:effectLst>
                  <a:outerShdw blurRad="41275" dist="20320" dir="1800000" algn="tl" rotWithShape="0">
                    <a:srgbClr val="000000">
                      <a:alpha val="40000"/>
                    </a:srgbClr>
                  </a:outerShdw>
                </a:effectLst>
                <a:uLnTx/>
                <a:uFillTx/>
                <a:latin typeface="+mj-lt"/>
                <a:ea typeface="+mj-ea"/>
                <a:cs typeface="+mj-cs"/>
              </a:endParaRPr>
            </a:p>
          </p:txBody>
        </p:sp>
        <p:cxnSp>
          <p:nvCxnSpPr>
            <p:cNvPr id="7" name="Straight Connector 6"/>
            <p:cNvCxnSpPr/>
            <p:nvPr/>
          </p:nvCxnSpPr>
          <p:spPr>
            <a:xfrm>
              <a:off x="2133600" y="2362200"/>
              <a:ext cx="9144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9" name="TextBox 8"/>
          <p:cNvSpPr txBox="1"/>
          <p:nvPr/>
        </p:nvSpPr>
        <p:spPr>
          <a:xfrm>
            <a:off x="5181600" y="6096000"/>
            <a:ext cx="3886200" cy="830997"/>
          </a:xfrm>
          <a:prstGeom prst="rect">
            <a:avLst/>
          </a:prstGeom>
          <a:noFill/>
        </p:spPr>
        <p:txBody>
          <a:bodyPr wrap="square" rtlCol="0">
            <a:spAutoFit/>
          </a:bodyPr>
          <a:lstStyle/>
          <a:p>
            <a:r>
              <a:rPr lang="en-US" sz="1200" dirty="0" smtClean="0"/>
              <a:t>Note. Picture and quote adapted from the Feed The Future. Retrieved July 12, 2004, </a:t>
            </a:r>
            <a:r>
              <a:rPr lang="en-US" sz="1200" dirty="0"/>
              <a:t>http://www.feedthefuture.gov</a:t>
            </a:r>
          </a:p>
          <a:p>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962400"/>
          </a:xfrm>
        </p:spPr>
        <p:txBody>
          <a:bodyPr/>
          <a:lstStyle/>
          <a:p>
            <a:pPr marL="822960" lvl="1" indent="-457200">
              <a:buFont typeface="+mj-lt"/>
              <a:buAutoNum type="arabicPeriod"/>
            </a:pPr>
            <a:r>
              <a:rPr lang="en-US" dirty="0" smtClean="0"/>
              <a:t>Offering an Asian Night of Awareness</a:t>
            </a:r>
          </a:p>
          <a:p>
            <a:pPr marL="822960" lvl="1" indent="-457200">
              <a:buFont typeface="+mj-lt"/>
              <a:buAutoNum type="arabicPeriod"/>
            </a:pPr>
            <a:r>
              <a:rPr lang="en-US" dirty="0" smtClean="0"/>
              <a:t>Collaborating with your local Pei Wei and Panda Express</a:t>
            </a:r>
          </a:p>
          <a:p>
            <a:pPr marL="822960" lvl="1" indent="-457200">
              <a:buFont typeface="+mj-lt"/>
              <a:buAutoNum type="arabicPeriod"/>
            </a:pPr>
            <a:r>
              <a:rPr lang="en-US" dirty="0" smtClean="0"/>
              <a:t>Having an Ashtray collection</a:t>
            </a:r>
          </a:p>
          <a:p>
            <a:pPr marL="822960" lvl="1" indent="-457200">
              <a:buFont typeface="+mj-lt"/>
              <a:buAutoNum type="arabicPeriod"/>
            </a:pPr>
            <a:r>
              <a:rPr lang="en-US" dirty="0" smtClean="0"/>
              <a:t>Student Tuition</a:t>
            </a:r>
          </a:p>
          <a:p>
            <a:pPr marL="822960" lvl="1" indent="-457200">
              <a:buNone/>
            </a:pPr>
            <a:endParaRPr lang="en-US" dirty="0" smtClean="0"/>
          </a:p>
          <a:p>
            <a:pPr marL="822960" lvl="1" indent="-457200" algn="ctr">
              <a:buNone/>
            </a:pPr>
            <a:r>
              <a:rPr lang="en-US" dirty="0" smtClean="0"/>
              <a:t>Talking with your student president!</a:t>
            </a:r>
          </a:p>
          <a:p>
            <a:pPr marL="822960" lvl="1" indent="-457200">
              <a:buNone/>
            </a:pPr>
            <a:r>
              <a:rPr lang="en-US" dirty="0" smtClean="0"/>
              <a:t> </a:t>
            </a:r>
            <a:endParaRPr lang="en-US" dirty="0"/>
          </a:p>
        </p:txBody>
      </p:sp>
      <p:sp>
        <p:nvSpPr>
          <p:cNvPr id="3" name="Title 2"/>
          <p:cNvSpPr>
            <a:spLocks noGrp="1"/>
          </p:cNvSpPr>
          <p:nvPr>
            <p:ph type="title"/>
          </p:nvPr>
        </p:nvSpPr>
        <p:spPr>
          <a:xfrm>
            <a:off x="457200" y="152400"/>
            <a:ext cx="8229600" cy="1295400"/>
          </a:xfrm>
        </p:spPr>
        <p:txBody>
          <a:bodyPr>
            <a:normAutofit/>
          </a:bodyPr>
          <a:lstStyle/>
          <a:p>
            <a:r>
              <a:rPr sz="2000" smtClean="0"/>
              <a:t/>
            </a:r>
            <a:br>
              <a:rPr sz="2000" smtClean="0"/>
            </a:br>
            <a:endParaRPr lang="en-US" sz="2000" dirty="0"/>
          </a:p>
        </p:txBody>
      </p:sp>
      <p:pic>
        <p:nvPicPr>
          <p:cNvPr id="5" name="Picture 4" descr="Feed The Future"/>
          <p:cNvPicPr/>
          <p:nvPr/>
        </p:nvPicPr>
        <p:blipFill>
          <a:blip r:embed="rId3" cstate="print"/>
          <a:srcRect/>
          <a:stretch>
            <a:fillRect/>
          </a:stretch>
        </p:blipFill>
        <p:spPr bwMode="auto">
          <a:xfrm>
            <a:off x="1371600" y="762000"/>
            <a:ext cx="5943600" cy="1201305"/>
          </a:xfrm>
          <a:prstGeom prst="rect">
            <a:avLst/>
          </a:prstGeom>
          <a:noFill/>
          <a:ln w="9525">
            <a:noFill/>
            <a:miter lim="800000"/>
            <a:headEnd/>
            <a:tailEnd/>
          </a:ln>
        </p:spPr>
      </p:pic>
      <p:sp>
        <p:nvSpPr>
          <p:cNvPr id="6" name="Title 1"/>
          <p:cNvSpPr txBox="1">
            <a:spLocks/>
          </p:cNvSpPr>
          <p:nvPr/>
        </p:nvSpPr>
        <p:spPr>
          <a:xfrm rot="20159315">
            <a:off x="189228" y="284029"/>
            <a:ext cx="3355346" cy="894552"/>
          </a:xfrm>
          <a:prstGeom prst="rect">
            <a:avLst/>
          </a:prstGeom>
          <a:ln w="6350" cap="rnd">
            <a:noFill/>
          </a:ln>
        </p:spPr>
        <p:txBody>
          <a:bodyPr vert="horz" rtlCol="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200" b="1" i="0" u="none" strike="noStrike" kern="1200" cap="none" spc="0" normalizeH="0" baseline="0" noProof="0" dirty="0" smtClean="0">
                <a:ln w="12700">
                  <a:solidFill>
                    <a:schemeClr val="bg1"/>
                  </a:solidFill>
                  <a:prstDash val="solid"/>
                </a:ln>
                <a:solidFill>
                  <a:schemeClr val="bg1"/>
                </a:solidFill>
                <a:effectLst>
                  <a:outerShdw blurRad="41275" dist="20320" dir="1800000" algn="tl" rotWithShape="0">
                    <a:srgbClr val="000000">
                      <a:alpha val="40000"/>
                    </a:srgbClr>
                  </a:outerShdw>
                </a:effectLst>
                <a:uLnTx/>
                <a:uFillTx/>
                <a:latin typeface="+mj-lt"/>
                <a:ea typeface="+mj-ea"/>
                <a:cs typeface="+mj-cs"/>
              </a:rPr>
              <a:t>Feed</a:t>
            </a:r>
            <a:endParaRPr kumimoji="0" lang="en-US" sz="4200" b="1" i="0" u="none" strike="noStrike" kern="1200" cap="none" spc="0" normalizeH="0" baseline="0" noProof="0" dirty="0">
              <a:ln w="12700">
                <a:solidFill>
                  <a:schemeClr val="bg1"/>
                </a:solidFill>
                <a:prstDash val="solid"/>
              </a:ln>
              <a:solidFill>
                <a:schemeClr val="bg1"/>
              </a:solidFill>
              <a:effectLst>
                <a:outerShdw blurRad="41275" dist="20320" dir="1800000" algn="tl" rotWithShape="0">
                  <a:srgbClr val="000000">
                    <a:alpha val="40000"/>
                  </a:srgbClr>
                </a:outerShdw>
              </a:effectLst>
              <a:uLnTx/>
              <a:uFillTx/>
              <a:latin typeface="+mj-lt"/>
              <a:ea typeface="+mj-ea"/>
              <a:cs typeface="+mj-cs"/>
            </a:endParaRPr>
          </a:p>
        </p:txBody>
      </p:sp>
      <p:cxnSp>
        <p:nvCxnSpPr>
          <p:cNvPr id="7" name="Straight Connector 6"/>
          <p:cNvCxnSpPr/>
          <p:nvPr/>
        </p:nvCxnSpPr>
        <p:spPr>
          <a:xfrm>
            <a:off x="1981200" y="1447800"/>
            <a:ext cx="9144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181600" y="6096000"/>
            <a:ext cx="3886200" cy="830997"/>
          </a:xfrm>
          <a:prstGeom prst="rect">
            <a:avLst/>
          </a:prstGeom>
          <a:noFill/>
        </p:spPr>
        <p:txBody>
          <a:bodyPr wrap="square" rtlCol="0">
            <a:spAutoFit/>
          </a:bodyPr>
          <a:lstStyle/>
          <a:p>
            <a:r>
              <a:rPr lang="en-US" sz="1200" dirty="0" smtClean="0"/>
              <a:t>Note. Picture and quote adapted from the Feed The Future. Retrieved July 12, 2004, </a:t>
            </a:r>
            <a:r>
              <a:rPr lang="en-US" sz="1200" dirty="0"/>
              <a:t>http://www.feedthefuture.gov</a:t>
            </a:r>
          </a:p>
          <a:p>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62200"/>
            <a:ext cx="8229600" cy="3733800"/>
          </a:xfrm>
        </p:spPr>
        <p:txBody>
          <a:bodyPr/>
          <a:lstStyle/>
          <a:p>
            <a:r>
              <a:rPr lang="en-US" dirty="0" smtClean="0"/>
              <a:t>Cost</a:t>
            </a:r>
          </a:p>
          <a:p>
            <a:pPr lvl="1"/>
            <a:r>
              <a:rPr lang="en-US" dirty="0" smtClean="0"/>
              <a:t>Expense</a:t>
            </a:r>
          </a:p>
          <a:p>
            <a:pPr lvl="1"/>
            <a:endParaRPr lang="en-US" dirty="0" smtClean="0"/>
          </a:p>
          <a:p>
            <a:pPr lvl="1"/>
            <a:r>
              <a:rPr lang="en-US" dirty="0" smtClean="0"/>
              <a:t>Revenue</a:t>
            </a:r>
          </a:p>
          <a:p>
            <a:pPr lvl="1">
              <a:buNone/>
            </a:pPr>
            <a:endParaRPr lang="en-US" dirty="0" smtClean="0"/>
          </a:p>
          <a:p>
            <a:pPr lvl="1">
              <a:buNone/>
            </a:pPr>
            <a:r>
              <a:rPr lang="en-US" dirty="0" smtClean="0"/>
              <a:t>Benefit</a:t>
            </a:r>
          </a:p>
          <a:p>
            <a:pPr lvl="1"/>
            <a:r>
              <a:rPr lang="en-US" dirty="0" smtClean="0"/>
              <a:t>	Bangladesh</a:t>
            </a:r>
            <a:endParaRPr lang="en-US" dirty="0"/>
          </a:p>
        </p:txBody>
      </p:sp>
      <p:grpSp>
        <p:nvGrpSpPr>
          <p:cNvPr id="4" name="Title 3"/>
          <p:cNvGrpSpPr>
            <a:grpSpLocks noGrp="1"/>
          </p:cNvGrpSpPr>
          <p:nvPr>
            <p:ph type="title"/>
          </p:nvPr>
        </p:nvGrpSpPr>
        <p:grpSpPr>
          <a:xfrm>
            <a:off x="304800" y="381000"/>
            <a:ext cx="8229600" cy="1447800"/>
            <a:chOff x="341628" y="1198429"/>
            <a:chExt cx="7125972" cy="1679276"/>
          </a:xfrm>
        </p:grpSpPr>
        <p:pic>
          <p:nvPicPr>
            <p:cNvPr id="5" name="Picture 4" descr="Feed The Future"/>
            <p:cNvPicPr/>
            <p:nvPr/>
          </p:nvPicPr>
          <p:blipFill>
            <a:blip r:embed="rId3" cstate="print"/>
            <a:srcRect/>
            <a:stretch>
              <a:fillRect/>
            </a:stretch>
          </p:blipFill>
          <p:spPr bwMode="auto">
            <a:xfrm>
              <a:off x="1524000" y="1676400"/>
              <a:ext cx="5943600" cy="1201305"/>
            </a:xfrm>
            <a:prstGeom prst="rect">
              <a:avLst/>
            </a:prstGeom>
            <a:noFill/>
            <a:ln w="9525">
              <a:noFill/>
              <a:miter lim="800000"/>
              <a:headEnd/>
              <a:tailEnd/>
            </a:ln>
          </p:spPr>
        </p:pic>
        <p:sp>
          <p:nvSpPr>
            <p:cNvPr id="6" name="Title 1"/>
            <p:cNvSpPr txBox="1">
              <a:spLocks/>
            </p:cNvSpPr>
            <p:nvPr/>
          </p:nvSpPr>
          <p:spPr>
            <a:xfrm rot="20159315">
              <a:off x="341628" y="1198429"/>
              <a:ext cx="3355346" cy="894552"/>
            </a:xfrm>
            <a:prstGeom prst="rect">
              <a:avLst/>
            </a:prstGeom>
            <a:ln w="6350" cap="rnd">
              <a:noFill/>
            </a:ln>
          </p:spPr>
          <p:txBody>
            <a:bodyPr vert="horz" rtlCol="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200" b="1" i="0" u="none" strike="noStrike" kern="1200" cap="none" spc="0" normalizeH="0" baseline="0" noProof="0" dirty="0" smtClean="0">
                  <a:ln w="12700">
                    <a:solidFill>
                      <a:schemeClr val="bg1"/>
                    </a:solidFill>
                    <a:prstDash val="solid"/>
                  </a:ln>
                  <a:solidFill>
                    <a:schemeClr val="bg1"/>
                  </a:solidFill>
                  <a:effectLst>
                    <a:outerShdw blurRad="41275" dist="20320" dir="1800000" algn="tl" rotWithShape="0">
                      <a:srgbClr val="000000">
                        <a:alpha val="40000"/>
                      </a:srgbClr>
                    </a:outerShdw>
                  </a:effectLst>
                  <a:uLnTx/>
                  <a:uFillTx/>
                  <a:latin typeface="+mj-lt"/>
                  <a:ea typeface="+mj-ea"/>
                  <a:cs typeface="+mj-cs"/>
                </a:rPr>
                <a:t>Feed</a:t>
              </a:r>
              <a:endParaRPr kumimoji="0" lang="en-US" sz="4200" b="1" i="0" u="none" strike="noStrike" kern="1200" cap="none" spc="0" normalizeH="0" baseline="0" noProof="0" dirty="0">
                <a:ln w="12700">
                  <a:solidFill>
                    <a:schemeClr val="bg1"/>
                  </a:solidFill>
                  <a:prstDash val="solid"/>
                </a:ln>
                <a:solidFill>
                  <a:schemeClr val="bg1"/>
                </a:solidFill>
                <a:effectLst>
                  <a:outerShdw blurRad="41275" dist="20320" dir="1800000" algn="tl" rotWithShape="0">
                    <a:srgbClr val="000000">
                      <a:alpha val="40000"/>
                    </a:srgbClr>
                  </a:outerShdw>
                </a:effectLst>
                <a:uLnTx/>
                <a:uFillTx/>
                <a:latin typeface="+mj-lt"/>
                <a:ea typeface="+mj-ea"/>
                <a:cs typeface="+mj-cs"/>
              </a:endParaRPr>
            </a:p>
          </p:txBody>
        </p:sp>
        <p:cxnSp>
          <p:nvCxnSpPr>
            <p:cNvPr id="7" name="Straight Connector 6"/>
            <p:cNvCxnSpPr/>
            <p:nvPr/>
          </p:nvCxnSpPr>
          <p:spPr>
            <a:xfrm>
              <a:off x="2133600" y="2362200"/>
              <a:ext cx="9144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400800" y="6705600"/>
            <a:ext cx="2514600" cy="369332"/>
          </a:xfrm>
          <a:prstGeom prst="rect">
            <a:avLst/>
          </a:prstGeom>
          <a:noFill/>
        </p:spPr>
        <p:txBody>
          <a:bodyPr wrap="square" rtlCol="0">
            <a:spAutoFit/>
          </a:bodyPr>
          <a:lstStyle/>
          <a:p>
            <a:endParaRPr lang="en-US" dirty="0"/>
          </a:p>
        </p:txBody>
      </p:sp>
      <p:sp>
        <p:nvSpPr>
          <p:cNvPr id="7" name="TextBox 6"/>
          <p:cNvSpPr txBox="1"/>
          <p:nvPr/>
        </p:nvSpPr>
        <p:spPr>
          <a:xfrm>
            <a:off x="381000" y="4876800"/>
            <a:ext cx="4953000" cy="923330"/>
          </a:xfrm>
          <a:prstGeom prst="rect">
            <a:avLst/>
          </a:prstGeom>
          <a:noFill/>
        </p:spPr>
        <p:txBody>
          <a:bodyPr wrap="square" rtlCol="0">
            <a:spAutoFit/>
          </a:bodyPr>
          <a:lstStyle/>
          <a:p>
            <a:r>
              <a:rPr lang="en-US" b="1" dirty="0" smtClean="0"/>
              <a:t>“The question is not whether we can end hunger, it's whether we will." – Secretary of State Hillary Rodham Clinton</a:t>
            </a:r>
            <a:endParaRPr lang="en-US" dirty="0"/>
          </a:p>
        </p:txBody>
      </p:sp>
      <p:grpSp>
        <p:nvGrpSpPr>
          <p:cNvPr id="11" name="Group 10"/>
          <p:cNvGrpSpPr/>
          <p:nvPr/>
        </p:nvGrpSpPr>
        <p:grpSpPr>
          <a:xfrm>
            <a:off x="494028" y="381000"/>
            <a:ext cx="7125972" cy="1679276"/>
            <a:chOff x="341628" y="1198429"/>
            <a:chExt cx="7125972" cy="1679276"/>
          </a:xfrm>
        </p:grpSpPr>
        <p:pic>
          <p:nvPicPr>
            <p:cNvPr id="8" name="Picture 7" descr="Feed The Future"/>
            <p:cNvPicPr/>
            <p:nvPr/>
          </p:nvPicPr>
          <p:blipFill>
            <a:blip r:embed="rId3" cstate="print"/>
            <a:srcRect/>
            <a:stretch>
              <a:fillRect/>
            </a:stretch>
          </p:blipFill>
          <p:spPr bwMode="auto">
            <a:xfrm>
              <a:off x="1524000" y="1676400"/>
              <a:ext cx="5943600" cy="1201305"/>
            </a:xfrm>
            <a:prstGeom prst="rect">
              <a:avLst/>
            </a:prstGeom>
            <a:noFill/>
            <a:ln w="9525">
              <a:noFill/>
              <a:miter lim="800000"/>
              <a:headEnd/>
              <a:tailEnd/>
            </a:ln>
          </p:spPr>
        </p:pic>
        <p:sp>
          <p:nvSpPr>
            <p:cNvPr id="9" name="Title 1"/>
            <p:cNvSpPr txBox="1">
              <a:spLocks/>
            </p:cNvSpPr>
            <p:nvPr/>
          </p:nvSpPr>
          <p:spPr>
            <a:xfrm rot="20159315">
              <a:off x="341628" y="1198429"/>
              <a:ext cx="3355346" cy="894552"/>
            </a:xfrm>
            <a:prstGeom prst="rect">
              <a:avLst/>
            </a:prstGeom>
            <a:ln w="6350" cap="rnd">
              <a:noFill/>
            </a:ln>
          </p:spPr>
          <p:txBody>
            <a:bodyPr vert="horz" rtlCol="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200" b="1" i="0" u="none" strike="noStrike" kern="1200" cap="none" spc="0" normalizeH="0" baseline="0" noProof="0" dirty="0" smtClean="0">
                  <a:ln w="12700">
                    <a:solidFill>
                      <a:schemeClr val="bg1"/>
                    </a:solidFill>
                    <a:prstDash val="solid"/>
                  </a:ln>
                  <a:solidFill>
                    <a:schemeClr val="bg1"/>
                  </a:solidFill>
                  <a:effectLst>
                    <a:outerShdw blurRad="41275" dist="20320" dir="1800000" algn="tl" rotWithShape="0">
                      <a:srgbClr val="000000">
                        <a:alpha val="40000"/>
                      </a:srgbClr>
                    </a:outerShdw>
                  </a:effectLst>
                  <a:uLnTx/>
                  <a:uFillTx/>
                  <a:latin typeface="+mj-lt"/>
                  <a:ea typeface="+mj-ea"/>
                  <a:cs typeface="+mj-cs"/>
                </a:rPr>
                <a:t>Feed</a:t>
              </a:r>
              <a:endParaRPr kumimoji="0" lang="en-US" sz="4200" b="1" i="0" u="none" strike="noStrike" kern="1200" cap="none" spc="0" normalizeH="0" baseline="0" noProof="0" dirty="0">
                <a:ln w="12700">
                  <a:solidFill>
                    <a:schemeClr val="bg1"/>
                  </a:solidFill>
                  <a:prstDash val="solid"/>
                </a:ln>
                <a:solidFill>
                  <a:schemeClr val="bg1"/>
                </a:solidFill>
                <a:effectLst>
                  <a:outerShdw blurRad="41275" dist="20320" dir="1800000" algn="tl" rotWithShape="0">
                    <a:srgbClr val="000000">
                      <a:alpha val="40000"/>
                    </a:srgbClr>
                  </a:outerShdw>
                </a:effectLst>
                <a:uLnTx/>
                <a:uFillTx/>
                <a:latin typeface="+mj-lt"/>
                <a:ea typeface="+mj-ea"/>
                <a:cs typeface="+mj-cs"/>
              </a:endParaRPr>
            </a:p>
          </p:txBody>
        </p:sp>
        <p:cxnSp>
          <p:nvCxnSpPr>
            <p:cNvPr id="10" name="Straight Connector 9"/>
            <p:cNvCxnSpPr/>
            <p:nvPr/>
          </p:nvCxnSpPr>
          <p:spPr>
            <a:xfrm>
              <a:off x="2133600" y="2362200"/>
              <a:ext cx="9144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2" name="TextBox 11"/>
          <p:cNvSpPr txBox="1"/>
          <p:nvPr/>
        </p:nvSpPr>
        <p:spPr>
          <a:xfrm>
            <a:off x="5029200" y="5943600"/>
            <a:ext cx="3886200" cy="830997"/>
          </a:xfrm>
          <a:prstGeom prst="rect">
            <a:avLst/>
          </a:prstGeom>
          <a:noFill/>
        </p:spPr>
        <p:txBody>
          <a:bodyPr wrap="square" rtlCol="0">
            <a:spAutoFit/>
          </a:bodyPr>
          <a:lstStyle/>
          <a:p>
            <a:r>
              <a:rPr lang="en-US" sz="1200" dirty="0" smtClean="0"/>
              <a:t>Note. Picture and quote adapted from the Feed The Future. Retrieved July 12, 2004, </a:t>
            </a:r>
            <a:r>
              <a:rPr lang="en-US" sz="1200" dirty="0"/>
              <a:t>http://www.feedthefuture.gov</a:t>
            </a:r>
          </a:p>
          <a:p>
            <a:endParaRPr lang="en-US" sz="1200" dirty="0"/>
          </a:p>
        </p:txBody>
      </p:sp>
      <p:sp>
        <p:nvSpPr>
          <p:cNvPr id="14" name="Content Placeholder 13"/>
          <p:cNvSpPr>
            <a:spLocks noGrp="1"/>
          </p:cNvSpPr>
          <p:nvPr>
            <p:ph idx="1"/>
          </p:nvPr>
        </p:nvSpPr>
        <p:spPr>
          <a:xfrm>
            <a:off x="457200" y="2133600"/>
            <a:ext cx="8229600" cy="3962400"/>
          </a:xfrm>
        </p:spPr>
        <p:txBody>
          <a:bodyPr/>
          <a:lstStyle/>
          <a:p>
            <a:r>
              <a:rPr lang="en-US" dirty="0" smtClean="0"/>
              <a:t>Feed </a:t>
            </a:r>
            <a:r>
              <a:rPr lang="en-US" dirty="0" err="1" smtClean="0"/>
              <a:t>Feed</a:t>
            </a:r>
            <a:r>
              <a:rPr lang="en-US" dirty="0" smtClean="0"/>
              <a:t> the Future</a:t>
            </a:r>
          </a:p>
          <a:p>
            <a:pPr lvl="1"/>
            <a:r>
              <a:rPr lang="en-US" dirty="0" smtClean="0"/>
              <a:t>Will encourage other colleges and universities</a:t>
            </a:r>
          </a:p>
          <a:p>
            <a:pPr lvl="1"/>
            <a:r>
              <a:rPr lang="en-US" dirty="0" smtClean="0"/>
              <a:t>Everyday people change a life in Bangladesh</a:t>
            </a:r>
          </a:p>
          <a:p>
            <a:pPr lvl="1"/>
            <a:r>
              <a:rPr lang="en-US" dirty="0" smtClean="0"/>
              <a:t>Ultimately forward the UN Millennium Goal</a:t>
            </a:r>
          </a:p>
          <a:p>
            <a:pPr lvl="2"/>
            <a:r>
              <a:rPr lang="en-US" dirty="0" smtClean="0"/>
              <a:t>1. To Eradicate Extreme poverty and Hunger</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86</TotalTime>
  <Words>365</Words>
  <Application>Microsoft Office PowerPoint</Application>
  <PresentationFormat>On-screen Show (4:3)</PresentationFormat>
  <Paragraphs>56</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Paper</vt:lpstr>
      <vt:lpstr>Slide 1</vt:lpstr>
      <vt:lpstr>Slide 2</vt:lpstr>
      <vt:lpstr>Slide 3</vt:lpstr>
      <vt:lpstr>Feed</vt:lpstr>
      <vt:lpstr>How can the ASA make a differnce…</vt:lpstr>
      <vt:lpstr> </vt:lpstr>
      <vt:lpstr>Slide 7</vt:lpstr>
      <vt:lpstr>Slide 8</vt:lpstr>
    </vt:vector>
  </TitlesOfParts>
  <Company>SLCC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Feed</dc:title>
  <dc:creator>frodrig5</dc:creator>
  <cp:lastModifiedBy>Mason Decker</cp:lastModifiedBy>
  <cp:revision>26</cp:revision>
  <dcterms:created xsi:type="dcterms:W3CDTF">2011-07-12T22:43:15Z</dcterms:created>
  <dcterms:modified xsi:type="dcterms:W3CDTF">2011-07-30T15:52:17Z</dcterms:modified>
</cp:coreProperties>
</file>